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veat Brush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368240" cy="1158007"/>
          </a:xfrm>
          <a:custGeom>
            <a:avLst/>
            <a:gdLst/>
            <a:ahLst/>
            <a:cxnLst/>
            <a:rect l="l" t="t" r="r" b="b"/>
            <a:pathLst>
              <a:path w="3368240" h="1158007">
                <a:moveTo>
                  <a:pt x="0" y="0"/>
                </a:moveTo>
                <a:lnTo>
                  <a:pt x="3368240" y="0"/>
                </a:lnTo>
                <a:lnTo>
                  <a:pt x="3368240" y="1158007"/>
                </a:lnTo>
                <a:lnTo>
                  <a:pt x="0" y="115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01544" y="1015132"/>
            <a:ext cx="11088172" cy="126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5"/>
              </a:lnSpc>
              <a:spcBef>
                <a:spcPct val="0"/>
              </a:spcBef>
            </a:pPr>
            <a:r>
              <a:rPr lang="en-US" sz="7389">
                <a:solidFill>
                  <a:srgbClr val="FFFFFF"/>
                </a:solidFill>
                <a:latin typeface="Caveat Brush"/>
              </a:rPr>
              <a:t>Front End Engineering ll -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37294" y="2625742"/>
            <a:ext cx="5838468" cy="410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8"/>
              </a:lnSpc>
              <a:spcBef>
                <a:spcPct val="0"/>
              </a:spcBef>
            </a:pPr>
            <a:r>
              <a:rPr lang="en-US" sz="4691">
                <a:solidFill>
                  <a:srgbClr val="FFFFFF"/>
                </a:solidFill>
                <a:latin typeface="Caveat Brush"/>
              </a:rPr>
              <a:t>Team Details:</a:t>
            </a:r>
          </a:p>
          <a:p>
            <a:pPr algn="ctr">
              <a:lnSpc>
                <a:spcPts val="6568"/>
              </a:lnSpc>
              <a:spcBef>
                <a:spcPct val="0"/>
              </a:spcBef>
            </a:pPr>
            <a:r>
              <a:rPr lang="en-US" sz="4691">
                <a:solidFill>
                  <a:srgbClr val="FFFFFF"/>
                </a:solidFill>
                <a:latin typeface="Caveat Brush"/>
              </a:rPr>
              <a:t>Name                     Rollno.</a:t>
            </a:r>
          </a:p>
          <a:p>
            <a:pPr algn="ctr">
              <a:lnSpc>
                <a:spcPts val="6568"/>
              </a:lnSpc>
              <a:spcBef>
                <a:spcPct val="0"/>
              </a:spcBef>
            </a:pPr>
            <a:r>
              <a:rPr lang="en-US" sz="4691">
                <a:solidFill>
                  <a:srgbClr val="FFFFFF"/>
                </a:solidFill>
                <a:latin typeface="Caveat Brush"/>
              </a:rPr>
              <a:t>Mugdha          2210990585</a:t>
            </a:r>
          </a:p>
          <a:p>
            <a:pPr algn="ctr">
              <a:lnSpc>
                <a:spcPts val="6568"/>
              </a:lnSpc>
              <a:spcBef>
                <a:spcPct val="0"/>
              </a:spcBef>
            </a:pPr>
            <a:r>
              <a:rPr lang="en-US" sz="4691">
                <a:solidFill>
                  <a:srgbClr val="FFFFFF"/>
                </a:solidFill>
                <a:latin typeface="Caveat Brush"/>
              </a:rPr>
              <a:t>Nitika Bansal  2210990623</a:t>
            </a:r>
          </a:p>
          <a:p>
            <a:pPr algn="ctr">
              <a:lnSpc>
                <a:spcPts val="6568"/>
              </a:lnSpc>
              <a:spcBef>
                <a:spcPct val="0"/>
              </a:spcBef>
            </a:pPr>
            <a:r>
              <a:rPr lang="en-US" sz="4691">
                <a:solidFill>
                  <a:srgbClr val="FFFFFF"/>
                </a:solidFill>
                <a:latin typeface="Caveat Brush"/>
              </a:rPr>
              <a:t>Payal Dhiman  2210990647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74156" y="8448811"/>
            <a:ext cx="13139688" cy="160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3"/>
              </a:lnSpc>
              <a:spcBef>
                <a:spcPct val="0"/>
              </a:spcBef>
            </a:pPr>
            <a:r>
              <a:rPr lang="en-US" sz="4616">
                <a:solidFill>
                  <a:srgbClr val="FFFFFF"/>
                </a:solidFill>
                <a:latin typeface="Caveat Brush"/>
              </a:rPr>
              <a:t>Chitkara University Institute of Engineering and Technology, </a:t>
            </a:r>
          </a:p>
          <a:p>
            <a:pPr algn="ctr">
              <a:lnSpc>
                <a:spcPts val="6463"/>
              </a:lnSpc>
              <a:spcBef>
                <a:spcPct val="0"/>
              </a:spcBef>
            </a:pPr>
            <a:r>
              <a:rPr lang="en-US" sz="4616">
                <a:solidFill>
                  <a:srgbClr val="FFFFFF"/>
                </a:solidFill>
                <a:latin typeface="Caveat Brush"/>
              </a:rPr>
              <a:t>Chitkara University, Punjab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95800" y="7200900"/>
            <a:ext cx="8915400" cy="806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dirty="0">
                <a:solidFill>
                  <a:srgbClr val="FFFFFF"/>
                </a:solidFill>
                <a:latin typeface="Caveat Brush"/>
              </a:rPr>
              <a:t>Subject  Teacher  -   Mr. Vikas Patel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11630" y="-2314"/>
            <a:ext cx="5277208" cy="147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39"/>
              </a:lnSpc>
            </a:pPr>
            <a:r>
              <a:rPr lang="en-US" sz="8599">
                <a:solidFill>
                  <a:srgbClr val="FFFFFF"/>
                </a:solidFill>
                <a:latin typeface="Caveat Brush"/>
              </a:rPr>
              <a:t>Future  Scope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1580" y="2144081"/>
            <a:ext cx="16929514" cy="879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9"/>
              </a:lnSpc>
            </a:pPr>
            <a:r>
              <a:rPr lang="en-US" sz="4471">
                <a:solidFill>
                  <a:srgbClr val="FFFFFF"/>
                </a:solidFill>
                <a:latin typeface="Caveat Brush"/>
              </a:rPr>
              <a:t>1. Enhanced User Experience: Continuously improving the interface to make it more user-friendly and intuitive, possibly integrating voice commands or virtual reality for a more immersive experience.</a:t>
            </a:r>
          </a:p>
          <a:p>
            <a:pPr algn="ctr">
              <a:lnSpc>
                <a:spcPts val="5699"/>
              </a:lnSpc>
            </a:pPr>
            <a:endParaRPr lang="en-US" sz="4471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224"/>
              </a:lnSpc>
            </a:pPr>
            <a:r>
              <a:rPr lang="en-US" sz="4445">
                <a:solidFill>
                  <a:srgbClr val="FFFFFF"/>
                </a:solidFill>
                <a:latin typeface="Caveat Brush"/>
              </a:rPr>
              <a:t>2. Expanded Content: Adding more diverse content such as reviews, trailers, behind-the-scenes footage, and interviews with cast and crew.</a:t>
            </a:r>
          </a:p>
          <a:p>
            <a:pPr algn="ctr">
              <a:lnSpc>
                <a:spcPts val="5664"/>
              </a:lnSpc>
            </a:pPr>
            <a:endParaRPr lang="en-US" sz="4445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224"/>
              </a:lnSpc>
            </a:pPr>
            <a:r>
              <a:rPr lang="en-US" sz="4445">
                <a:solidFill>
                  <a:srgbClr val="FFFFFF"/>
                </a:solidFill>
                <a:latin typeface="Caveat Brush"/>
              </a:rPr>
              <a:t>3. Integration with External APIs: Incorporating data from external APIs such as movie reviews, box office performance, and awards data to enrich the database and provide more comprehensive information to users.</a:t>
            </a:r>
          </a:p>
          <a:p>
            <a:pPr algn="ctr">
              <a:lnSpc>
                <a:spcPts val="4404"/>
              </a:lnSpc>
            </a:pPr>
            <a:endParaRPr lang="en-US" sz="4445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4404"/>
              </a:lnSpc>
            </a:pPr>
            <a:endParaRPr lang="en-US" sz="4445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130743" y="291681"/>
            <a:ext cx="3789680" cy="856395"/>
          </a:xfrm>
          <a:custGeom>
            <a:avLst/>
            <a:gdLst/>
            <a:ahLst/>
            <a:cxnLst/>
            <a:rect l="l" t="t" r="r" b="b"/>
            <a:pathLst>
              <a:path w="3789680" h="856395">
                <a:moveTo>
                  <a:pt x="0" y="0"/>
                </a:moveTo>
                <a:lnTo>
                  <a:pt x="3789680" y="0"/>
                </a:lnTo>
                <a:lnTo>
                  <a:pt x="3789680" y="856395"/>
                </a:lnTo>
                <a:lnTo>
                  <a:pt x="0" y="856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18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005" y="-1090007"/>
            <a:ext cx="15329130" cy="11151942"/>
          </a:xfrm>
          <a:custGeom>
            <a:avLst/>
            <a:gdLst/>
            <a:ahLst/>
            <a:cxnLst/>
            <a:rect l="l" t="t" r="r" b="b"/>
            <a:pathLst>
              <a:path w="15329130" h="11151942">
                <a:moveTo>
                  <a:pt x="0" y="0"/>
                </a:moveTo>
                <a:lnTo>
                  <a:pt x="15329130" y="0"/>
                </a:lnTo>
                <a:lnTo>
                  <a:pt x="15329130" y="11151942"/>
                </a:lnTo>
                <a:lnTo>
                  <a:pt x="0" y="1115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35711" y="199173"/>
            <a:ext cx="8829044" cy="354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7"/>
              </a:lnSpc>
            </a:pPr>
            <a:r>
              <a:rPr lang="en-US" sz="8298" dirty="0">
                <a:solidFill>
                  <a:srgbClr val="FFFFFF"/>
                </a:solidFill>
                <a:latin typeface="Caveat Brush"/>
              </a:rPr>
              <a:t>Conclusion</a:t>
            </a:r>
          </a:p>
          <a:p>
            <a:pPr algn="ctr">
              <a:lnSpc>
                <a:spcPts val="6958"/>
              </a:lnSpc>
              <a:spcBef>
                <a:spcPct val="0"/>
              </a:spcBef>
            </a:pPr>
            <a:endParaRPr lang="en-US" sz="8298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3771"/>
              </a:lnSpc>
              <a:spcBef>
                <a:spcPct val="0"/>
              </a:spcBef>
            </a:pPr>
            <a:endParaRPr lang="en-US" sz="8298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3771"/>
              </a:lnSpc>
              <a:spcBef>
                <a:spcPct val="0"/>
              </a:spcBef>
            </a:pPr>
            <a:endParaRPr lang="en-US" sz="8298" dirty="0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44272" y="2446760"/>
            <a:ext cx="14868499" cy="681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78"/>
              </a:lnSpc>
            </a:pPr>
            <a:r>
              <a:rPr lang="en-US" sz="7875" spc="-488">
                <a:solidFill>
                  <a:srgbClr val="FFFFFF"/>
                </a:solidFill>
                <a:latin typeface="Caveat Brush"/>
              </a:rPr>
              <a:t>StarFlix: Your cinematic adventure starts here. With a vast library of films, personalized recommendations, and a vibrant community, there's something for everyone. Connect, explore, and immerse yourself in the magic of storytelling. Join us now and let the movie magic begin !</a:t>
            </a:r>
          </a:p>
        </p:txBody>
      </p:sp>
      <p:sp>
        <p:nvSpPr>
          <p:cNvPr id="5" name="Freeform 5"/>
          <p:cNvSpPr/>
          <p:nvPr/>
        </p:nvSpPr>
        <p:spPr>
          <a:xfrm>
            <a:off x="13855122" y="361098"/>
            <a:ext cx="3789680" cy="913706"/>
          </a:xfrm>
          <a:custGeom>
            <a:avLst/>
            <a:gdLst/>
            <a:ahLst/>
            <a:cxnLst/>
            <a:rect l="l" t="t" r="r" b="b"/>
            <a:pathLst>
              <a:path w="3789680" h="913706">
                <a:moveTo>
                  <a:pt x="0" y="0"/>
                </a:moveTo>
                <a:lnTo>
                  <a:pt x="3789680" y="0"/>
                </a:lnTo>
                <a:lnTo>
                  <a:pt x="3789680" y="913706"/>
                </a:lnTo>
                <a:lnTo>
                  <a:pt x="0" y="913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46" r="-6246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29006" y="519101"/>
            <a:ext cx="7261929" cy="1515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0"/>
              </a:lnSpc>
              <a:spcBef>
                <a:spcPct val="0"/>
              </a:spcBef>
            </a:pPr>
            <a:r>
              <a:rPr lang="en-US" sz="8878">
                <a:solidFill>
                  <a:srgbClr val="FFFFFF"/>
                </a:solidFill>
                <a:latin typeface="Caveat Brush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28989" y="2966957"/>
            <a:ext cx="14512581" cy="456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07938" lvl="1" indent="-703969">
              <a:lnSpc>
                <a:spcPts val="9129"/>
              </a:lnSpc>
              <a:buFont typeface="Arial"/>
              <a:buChar char="•"/>
            </a:pPr>
            <a:r>
              <a:rPr lang="en-US" sz="6521">
                <a:solidFill>
                  <a:srgbClr val="FFFFFF"/>
                </a:solidFill>
                <a:latin typeface="Caveat Brush"/>
              </a:rPr>
              <a:t>https://www.w3schools.com</a:t>
            </a:r>
          </a:p>
          <a:p>
            <a:pPr marL="1407938" lvl="1" indent="-703969">
              <a:lnSpc>
                <a:spcPts val="9129"/>
              </a:lnSpc>
              <a:buFont typeface="Arial"/>
              <a:buChar char="•"/>
            </a:pPr>
            <a:r>
              <a:rPr lang="en-US" sz="6521">
                <a:solidFill>
                  <a:srgbClr val="FFFFFF"/>
                </a:solidFill>
                <a:latin typeface="Caveat Brush"/>
              </a:rPr>
              <a:t>https://getbootstrap.com</a:t>
            </a:r>
          </a:p>
          <a:p>
            <a:pPr marL="1407938" lvl="1" indent="-703969">
              <a:lnSpc>
                <a:spcPts val="9129"/>
              </a:lnSpc>
              <a:buFont typeface="Arial"/>
              <a:buChar char="•"/>
            </a:pPr>
            <a:r>
              <a:rPr lang="en-US" sz="6521">
                <a:solidFill>
                  <a:srgbClr val="FFFFFF"/>
                </a:solidFill>
                <a:latin typeface="Caveat Brush"/>
              </a:rPr>
              <a:t>https://www.google.com</a:t>
            </a:r>
          </a:p>
          <a:p>
            <a:pPr marL="1407938" lvl="1" indent="-703969" algn="l">
              <a:lnSpc>
                <a:spcPts val="9129"/>
              </a:lnSpc>
              <a:buFont typeface="Arial"/>
              <a:buChar char="•"/>
            </a:pPr>
            <a:r>
              <a:rPr lang="en-US" sz="6521">
                <a:solidFill>
                  <a:srgbClr val="FFFFFF"/>
                </a:solidFill>
                <a:latin typeface="Caveat Brush"/>
              </a:rPr>
              <a:t>https://www.canva.com/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5526" y="3162058"/>
            <a:ext cx="12246387" cy="4745475"/>
          </a:xfrm>
          <a:custGeom>
            <a:avLst/>
            <a:gdLst/>
            <a:ahLst/>
            <a:cxnLst/>
            <a:rect l="l" t="t" r="r" b="b"/>
            <a:pathLst>
              <a:path w="12246387" h="4745475">
                <a:moveTo>
                  <a:pt x="0" y="0"/>
                </a:moveTo>
                <a:lnTo>
                  <a:pt x="12246387" y="0"/>
                </a:lnTo>
                <a:lnTo>
                  <a:pt x="12246387" y="4745475"/>
                </a:lnTo>
                <a:lnTo>
                  <a:pt x="0" y="4745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01" y="89706"/>
            <a:ext cx="18288000" cy="10197294"/>
          </a:xfrm>
          <a:custGeom>
            <a:avLst/>
            <a:gdLst/>
            <a:ahLst/>
            <a:cxnLst/>
            <a:rect l="l" t="t" r="r" b="b"/>
            <a:pathLst>
              <a:path w="18288000" h="10197294">
                <a:moveTo>
                  <a:pt x="0" y="0"/>
                </a:moveTo>
                <a:lnTo>
                  <a:pt x="18288000" y="0"/>
                </a:lnTo>
                <a:lnTo>
                  <a:pt x="18288000" y="10197294"/>
                </a:lnTo>
                <a:lnTo>
                  <a:pt x="0" y="1019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t="-9153" b="-101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55354" y="434929"/>
            <a:ext cx="3789680" cy="856395"/>
          </a:xfrm>
          <a:custGeom>
            <a:avLst/>
            <a:gdLst/>
            <a:ahLst/>
            <a:cxnLst/>
            <a:rect l="l" t="t" r="r" b="b"/>
            <a:pathLst>
              <a:path w="3789680" h="856395">
                <a:moveTo>
                  <a:pt x="0" y="0"/>
                </a:moveTo>
                <a:lnTo>
                  <a:pt x="3789680" y="0"/>
                </a:lnTo>
                <a:lnTo>
                  <a:pt x="3789680" y="856395"/>
                </a:lnTo>
                <a:lnTo>
                  <a:pt x="0" y="856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1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41401" y="2035236"/>
            <a:ext cx="16205198" cy="8260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5"/>
              </a:lnSpc>
            </a:pPr>
            <a:endParaRPr dirty="0"/>
          </a:p>
          <a:p>
            <a:pPr algn="ctr">
              <a:lnSpc>
                <a:spcPts val="3775"/>
              </a:lnSpc>
            </a:pPr>
            <a:endParaRPr dirty="0"/>
          </a:p>
          <a:p>
            <a:pPr algn="ctr">
              <a:lnSpc>
                <a:spcPts val="12071"/>
              </a:lnSpc>
            </a:pPr>
            <a:endParaRPr lang="en-US" sz="8622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12071"/>
              </a:lnSpc>
            </a:pPr>
            <a:r>
              <a:rPr lang="en-US" sz="8622" dirty="0" err="1">
                <a:solidFill>
                  <a:srgbClr val="FFFFFF"/>
                </a:solidFill>
                <a:latin typeface="Caveat Brush"/>
              </a:rPr>
              <a:t>StarFlix</a:t>
            </a:r>
            <a:r>
              <a:rPr lang="en-US" sz="8622" dirty="0">
                <a:solidFill>
                  <a:srgbClr val="FFFFFF"/>
                </a:solidFill>
                <a:latin typeface="Caveat Brush"/>
              </a:rPr>
              <a:t>: Your Ultimate Movie Destination</a:t>
            </a:r>
          </a:p>
          <a:p>
            <a:pPr algn="ctr">
              <a:lnSpc>
                <a:spcPts val="3775"/>
              </a:lnSpc>
              <a:spcBef>
                <a:spcPct val="0"/>
              </a:spcBef>
            </a:pPr>
            <a:endParaRPr lang="en-US" sz="8622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3775"/>
              </a:lnSpc>
              <a:spcBef>
                <a:spcPct val="0"/>
              </a:spcBef>
            </a:pPr>
            <a:endParaRPr lang="en-US" sz="8622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3775"/>
              </a:lnSpc>
              <a:spcBef>
                <a:spcPct val="0"/>
              </a:spcBef>
            </a:pPr>
            <a:endParaRPr lang="en-US" sz="8622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3775"/>
              </a:lnSpc>
              <a:spcBef>
                <a:spcPct val="0"/>
              </a:spcBef>
            </a:pPr>
            <a:endParaRPr lang="en-US" sz="8622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3775"/>
              </a:lnSpc>
              <a:spcBef>
                <a:spcPct val="0"/>
              </a:spcBef>
            </a:pPr>
            <a:endParaRPr lang="en-US" sz="8622" dirty="0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25098" y="6474586"/>
            <a:ext cx="6637805" cy="379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1"/>
              </a:lnSpc>
              <a:spcBef>
                <a:spcPct val="0"/>
              </a:spcBef>
            </a:pPr>
            <a:endParaRPr lang="en-US" sz="4336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071"/>
              </a:lnSpc>
              <a:spcBef>
                <a:spcPct val="0"/>
              </a:spcBef>
            </a:pPr>
            <a:endParaRPr lang="en-US" sz="4336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071"/>
              </a:lnSpc>
              <a:spcBef>
                <a:spcPct val="0"/>
              </a:spcBef>
            </a:pPr>
            <a:r>
              <a:rPr lang="en-US" sz="4336" dirty="0">
                <a:solidFill>
                  <a:srgbClr val="FFFFFF"/>
                </a:solidFill>
                <a:latin typeface="Caveat Brush"/>
              </a:rPr>
              <a:t>Explore, Discover, and Dive into the World of Cinema</a:t>
            </a:r>
          </a:p>
          <a:p>
            <a:pPr algn="ctr">
              <a:lnSpc>
                <a:spcPts val="5231"/>
              </a:lnSpc>
              <a:spcBef>
                <a:spcPct val="0"/>
              </a:spcBef>
            </a:pPr>
            <a:endParaRPr lang="en-US" sz="4336" dirty="0">
              <a:solidFill>
                <a:srgbClr val="FFFFFF"/>
              </a:solidFill>
              <a:latin typeface="Caveat Brush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20B02-E69E-52ED-98B3-8CE805959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502"/>
            <a:ext cx="8610600" cy="40601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964" y="611949"/>
            <a:ext cx="7187279" cy="8646351"/>
          </a:xfrm>
          <a:custGeom>
            <a:avLst/>
            <a:gdLst/>
            <a:ahLst/>
            <a:cxnLst/>
            <a:rect l="l" t="t" r="r" b="b"/>
            <a:pathLst>
              <a:path w="7187279" h="8646351">
                <a:moveTo>
                  <a:pt x="0" y="0"/>
                </a:moveTo>
                <a:lnTo>
                  <a:pt x="7187280" y="0"/>
                </a:lnTo>
                <a:lnTo>
                  <a:pt x="7187280" y="8646351"/>
                </a:lnTo>
                <a:lnTo>
                  <a:pt x="0" y="8646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38562" y="454031"/>
            <a:ext cx="9061433" cy="3360174"/>
            <a:chOff x="0" y="0"/>
            <a:chExt cx="12081911" cy="448023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12081911" cy="1589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04"/>
                </a:lnSpc>
              </a:pPr>
              <a:r>
                <a:rPr lang="en-US" sz="7146" spc="64">
                  <a:solidFill>
                    <a:srgbClr val="FFFFFF"/>
                  </a:solidFill>
                  <a:latin typeface="Caveat Brush"/>
                </a:rPr>
                <a:t>             Introduction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94371"/>
              <a:ext cx="11479333" cy="485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64806" y="2233045"/>
            <a:ext cx="15594494" cy="751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0"/>
              </a:lnSpc>
            </a:pPr>
            <a:r>
              <a:rPr lang="en-US" sz="5329">
                <a:solidFill>
                  <a:srgbClr val="FFFFFF"/>
                </a:solidFill>
                <a:latin typeface="Caveat Brush"/>
              </a:rPr>
              <a:t>Welcome to "The StarFlix " project presentation.</a:t>
            </a:r>
          </a:p>
          <a:p>
            <a:pPr algn="ctr">
              <a:lnSpc>
                <a:spcPts val="7460"/>
              </a:lnSpc>
            </a:pPr>
            <a:r>
              <a:rPr lang="en-US" sz="5329">
                <a:solidFill>
                  <a:srgbClr val="FFFFFF"/>
                </a:solidFill>
                <a:latin typeface="Caveat Brush"/>
              </a:rPr>
              <a:t>The StarFlix Web App is a project that we developed using HTML, CSS, and JavaScript. The purpose of the project is to create a simple and user-friendly web-based Movie Database that allows users to see recomendation of  there favourite, resent once and up-coming movies, web-series  online.</a:t>
            </a:r>
          </a:p>
          <a:p>
            <a:pPr algn="ctr">
              <a:lnSpc>
                <a:spcPts val="7460"/>
              </a:lnSpc>
            </a:pPr>
            <a:endParaRPr lang="en-US" sz="5329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7460"/>
              </a:lnSpc>
              <a:spcBef>
                <a:spcPct val="0"/>
              </a:spcBef>
            </a:pPr>
            <a:endParaRPr lang="en-US" sz="5329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104553" y="270747"/>
            <a:ext cx="3789680" cy="757953"/>
          </a:xfrm>
          <a:custGeom>
            <a:avLst/>
            <a:gdLst/>
            <a:ahLst/>
            <a:cxnLst/>
            <a:rect l="l" t="t" r="r" b="b"/>
            <a:pathLst>
              <a:path w="3789680" h="757953">
                <a:moveTo>
                  <a:pt x="0" y="0"/>
                </a:moveTo>
                <a:lnTo>
                  <a:pt x="3789680" y="0"/>
                </a:lnTo>
                <a:lnTo>
                  <a:pt x="3789680" y="757953"/>
                </a:lnTo>
                <a:lnTo>
                  <a:pt x="0" y="75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18" b="-1298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0"/>
            <a:ext cx="3368240" cy="1158007"/>
          </a:xfrm>
          <a:custGeom>
            <a:avLst/>
            <a:gdLst/>
            <a:ahLst/>
            <a:cxnLst/>
            <a:rect l="l" t="t" r="r" b="b"/>
            <a:pathLst>
              <a:path w="3368240" h="1158007">
                <a:moveTo>
                  <a:pt x="0" y="0"/>
                </a:moveTo>
                <a:lnTo>
                  <a:pt x="3368240" y="0"/>
                </a:lnTo>
                <a:lnTo>
                  <a:pt x="3368240" y="1158007"/>
                </a:lnTo>
                <a:lnTo>
                  <a:pt x="0" y="115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939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017" y="3978328"/>
            <a:ext cx="5609793" cy="7226786"/>
          </a:xfrm>
          <a:custGeom>
            <a:avLst/>
            <a:gdLst/>
            <a:ahLst/>
            <a:cxnLst/>
            <a:rect l="l" t="t" r="r" b="b"/>
            <a:pathLst>
              <a:path w="5609793" h="7226786">
                <a:moveTo>
                  <a:pt x="0" y="0"/>
                </a:moveTo>
                <a:lnTo>
                  <a:pt x="5609793" y="0"/>
                </a:lnTo>
                <a:lnTo>
                  <a:pt x="5609793" y="7226786"/>
                </a:lnTo>
                <a:lnTo>
                  <a:pt x="0" y="7226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2465" y="505548"/>
            <a:ext cx="12167712" cy="19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  <a:spcBef>
                <a:spcPct val="0"/>
              </a:spcBef>
            </a:pPr>
            <a:r>
              <a:rPr lang="en-US" sz="5743">
                <a:solidFill>
                  <a:srgbClr val="FFFFFF"/>
                </a:solidFill>
                <a:latin typeface="Caveat Brush"/>
              </a:rPr>
              <a:t>Overview of the technologies used in the project</a:t>
            </a:r>
          </a:p>
          <a:p>
            <a:pPr algn="ctr">
              <a:lnSpc>
                <a:spcPts val="8040"/>
              </a:lnSpc>
              <a:spcBef>
                <a:spcPct val="0"/>
              </a:spcBef>
            </a:pPr>
            <a:endParaRPr lang="en-US" sz="5743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0582" y="2493263"/>
            <a:ext cx="15778718" cy="679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0335" lvl="1" indent="-675168">
              <a:lnSpc>
                <a:spcPts val="7692"/>
              </a:lnSpc>
              <a:buFont typeface="Arial"/>
              <a:buChar char="•"/>
            </a:pPr>
            <a:r>
              <a:rPr lang="en-US" sz="6254" spc="-218">
                <a:solidFill>
                  <a:srgbClr val="FFFFFF"/>
                </a:solidFill>
                <a:latin typeface="Caveat Brush"/>
              </a:rPr>
              <a:t>HTML for structuring the content of web pages.</a:t>
            </a:r>
          </a:p>
          <a:p>
            <a:pPr marL="1351337" lvl="1" indent="-675668">
              <a:lnSpc>
                <a:spcPts val="7698"/>
              </a:lnSpc>
              <a:buFont typeface="Arial"/>
              <a:buChar char="•"/>
            </a:pPr>
            <a:r>
              <a:rPr lang="en-US" sz="6259" spc="-219">
                <a:solidFill>
                  <a:srgbClr val="FFFFFF"/>
                </a:solidFill>
                <a:latin typeface="Caveat Brush"/>
              </a:rPr>
              <a:t>CSS for styling and enhancing the visual presentation of the website.</a:t>
            </a:r>
          </a:p>
          <a:p>
            <a:pPr marL="1351337" lvl="1" indent="-675668" algn="just">
              <a:lnSpc>
                <a:spcPts val="7698"/>
              </a:lnSpc>
              <a:buFont typeface="Arial"/>
              <a:buChar char="•"/>
            </a:pPr>
            <a:r>
              <a:rPr lang="en-US" sz="6259" spc="-219">
                <a:solidFill>
                  <a:srgbClr val="FFFFFF"/>
                </a:solidFill>
                <a:latin typeface="Caveat Brush"/>
              </a:rPr>
              <a:t>JavaScript for adding interactivity and dynamic behavior to web pages.</a:t>
            </a:r>
          </a:p>
          <a:p>
            <a:pPr marL="1351337" lvl="1" indent="-675668" algn="just">
              <a:lnSpc>
                <a:spcPts val="7698"/>
              </a:lnSpc>
              <a:buFont typeface="Arial"/>
              <a:buChar char="•"/>
            </a:pPr>
            <a:r>
              <a:rPr lang="en-US" sz="6259" spc="-219">
                <a:solidFill>
                  <a:srgbClr val="FFFFFF"/>
                </a:solidFill>
                <a:latin typeface="Caveat Brush"/>
              </a:rPr>
              <a:t> Bootstrap: Simplify development with components for    responsive, mobile-first design.</a:t>
            </a:r>
          </a:p>
        </p:txBody>
      </p:sp>
      <p:sp>
        <p:nvSpPr>
          <p:cNvPr id="5" name="Freeform 5"/>
          <p:cNvSpPr/>
          <p:nvPr/>
        </p:nvSpPr>
        <p:spPr>
          <a:xfrm>
            <a:off x="14100177" y="344578"/>
            <a:ext cx="3789680" cy="856395"/>
          </a:xfrm>
          <a:custGeom>
            <a:avLst/>
            <a:gdLst/>
            <a:ahLst/>
            <a:cxnLst/>
            <a:rect l="l" t="t" r="r" b="b"/>
            <a:pathLst>
              <a:path w="3789680" h="856395">
                <a:moveTo>
                  <a:pt x="0" y="0"/>
                </a:moveTo>
                <a:lnTo>
                  <a:pt x="3789680" y="0"/>
                </a:lnTo>
                <a:lnTo>
                  <a:pt x="3789680" y="856395"/>
                </a:lnTo>
                <a:lnTo>
                  <a:pt x="0" y="856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18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59896" y="-4684169"/>
            <a:ext cx="17717897" cy="9368338"/>
          </a:xfrm>
          <a:custGeom>
            <a:avLst/>
            <a:gdLst/>
            <a:ahLst/>
            <a:cxnLst/>
            <a:rect l="l" t="t" r="r" b="b"/>
            <a:pathLst>
              <a:path w="17717897" h="9368338">
                <a:moveTo>
                  <a:pt x="0" y="0"/>
                </a:moveTo>
                <a:lnTo>
                  <a:pt x="17717897" y="0"/>
                </a:lnTo>
                <a:lnTo>
                  <a:pt x="17717897" y="9368338"/>
                </a:lnTo>
                <a:lnTo>
                  <a:pt x="0" y="936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75886" y="348613"/>
            <a:ext cx="10126857" cy="122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sz="7199" dirty="0">
                <a:solidFill>
                  <a:srgbClr val="FFFFFF"/>
                </a:solidFill>
                <a:latin typeface="Caveat Brush"/>
              </a:rPr>
              <a:t>      Features            </a:t>
            </a:r>
          </a:p>
        </p:txBody>
      </p:sp>
      <p:sp>
        <p:nvSpPr>
          <p:cNvPr id="4" name="Freeform 4"/>
          <p:cNvSpPr/>
          <p:nvPr/>
        </p:nvSpPr>
        <p:spPr>
          <a:xfrm>
            <a:off x="691272" y="517620"/>
            <a:ext cx="17596728" cy="9197880"/>
          </a:xfrm>
          <a:custGeom>
            <a:avLst/>
            <a:gdLst/>
            <a:ahLst/>
            <a:cxnLst/>
            <a:rect l="l" t="t" r="r" b="b"/>
            <a:pathLst>
              <a:path w="17596728" h="9197880">
                <a:moveTo>
                  <a:pt x="0" y="0"/>
                </a:moveTo>
                <a:lnTo>
                  <a:pt x="17596728" y="0"/>
                </a:lnTo>
                <a:lnTo>
                  <a:pt x="17596728" y="9197880"/>
                </a:lnTo>
                <a:lnTo>
                  <a:pt x="0" y="919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67" t="-2553" r="-3080" b="-29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84918" y="1874424"/>
            <a:ext cx="16209436" cy="800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5032" lvl="1" indent="-612516">
              <a:lnSpc>
                <a:spcPts val="7943"/>
              </a:lnSpc>
              <a:buFont typeface="Arial"/>
              <a:buChar char="•"/>
            </a:pPr>
            <a:r>
              <a:rPr lang="en-US" sz="5674" dirty="0">
                <a:solidFill>
                  <a:srgbClr val="FFFFFF"/>
                </a:solidFill>
                <a:latin typeface="Caveat Brush"/>
              </a:rPr>
              <a:t>User Authentication: Implement user accounts to allow users to sign up, log in.</a:t>
            </a:r>
          </a:p>
          <a:p>
            <a:pPr marL="1225032" lvl="1" indent="-612516">
              <a:lnSpc>
                <a:spcPts val="7943"/>
              </a:lnSpc>
              <a:buFont typeface="Arial"/>
              <a:buChar char="•"/>
            </a:pPr>
            <a:r>
              <a:rPr lang="en-US" sz="5674" dirty="0">
                <a:solidFill>
                  <a:srgbClr val="FFFFFF"/>
                </a:solidFill>
                <a:latin typeface="Caveat Brush"/>
              </a:rPr>
              <a:t>Movie Listings: Display a comprehensive list of movies and series, including details such as title, and genre.</a:t>
            </a:r>
          </a:p>
          <a:p>
            <a:pPr marL="1225032" lvl="1" indent="-612516">
              <a:lnSpc>
                <a:spcPts val="7943"/>
              </a:lnSpc>
              <a:buFont typeface="Arial"/>
              <a:buChar char="•"/>
            </a:pPr>
            <a:r>
              <a:rPr lang="en-US" sz="5674" dirty="0">
                <a:solidFill>
                  <a:srgbClr val="FFFFFF"/>
                </a:solidFill>
                <a:latin typeface="Caveat Brush"/>
              </a:rPr>
              <a:t>Movie Details: Provide detailed information about each movie and series.</a:t>
            </a:r>
          </a:p>
          <a:p>
            <a:pPr marL="1225032" lvl="1" indent="-612516">
              <a:lnSpc>
                <a:spcPts val="7943"/>
              </a:lnSpc>
              <a:buFont typeface="Arial"/>
              <a:buChar char="•"/>
            </a:pPr>
            <a:r>
              <a:rPr lang="en-US" sz="5674" dirty="0">
                <a:solidFill>
                  <a:srgbClr val="FFFFFF"/>
                </a:solidFill>
                <a:latin typeface="Caveat Brush"/>
              </a:rPr>
              <a:t>Responsive Design for optimal viewing across various devices.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3712366" y="361098"/>
            <a:ext cx="3789680" cy="856395"/>
          </a:xfrm>
          <a:custGeom>
            <a:avLst/>
            <a:gdLst/>
            <a:ahLst/>
            <a:cxnLst/>
            <a:rect l="l" t="t" r="r" b="b"/>
            <a:pathLst>
              <a:path w="3789680" h="856395">
                <a:moveTo>
                  <a:pt x="0" y="0"/>
                </a:moveTo>
                <a:lnTo>
                  <a:pt x="3789680" y="0"/>
                </a:lnTo>
                <a:lnTo>
                  <a:pt x="3789680" y="856395"/>
                </a:lnTo>
                <a:lnTo>
                  <a:pt x="0" y="856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1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30743" y="291681"/>
            <a:ext cx="3789680" cy="856395"/>
          </a:xfrm>
          <a:custGeom>
            <a:avLst/>
            <a:gdLst/>
            <a:ahLst/>
            <a:cxnLst/>
            <a:rect l="l" t="t" r="r" b="b"/>
            <a:pathLst>
              <a:path w="3789680" h="856395">
                <a:moveTo>
                  <a:pt x="0" y="0"/>
                </a:moveTo>
                <a:lnTo>
                  <a:pt x="3789680" y="0"/>
                </a:lnTo>
                <a:lnTo>
                  <a:pt x="3789680" y="856395"/>
                </a:lnTo>
                <a:lnTo>
                  <a:pt x="0" y="856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1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73329" y="167856"/>
            <a:ext cx="9048288" cy="2931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dirty="0">
                <a:solidFill>
                  <a:srgbClr val="FFFFFF"/>
                </a:solidFill>
                <a:latin typeface="Caveat Brush"/>
              </a:rPr>
              <a:t>Overview of home page</a:t>
            </a:r>
          </a:p>
          <a:p>
            <a:pPr algn="ctr">
              <a:lnSpc>
                <a:spcPts val="6822"/>
              </a:lnSpc>
              <a:spcBef>
                <a:spcPct val="0"/>
              </a:spcBef>
            </a:pPr>
            <a:endParaRPr lang="en-US" sz="6500" dirty="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822"/>
              </a:lnSpc>
              <a:spcBef>
                <a:spcPct val="0"/>
              </a:spcBef>
            </a:pPr>
            <a:endParaRPr lang="en-US" sz="6500" dirty="0">
              <a:solidFill>
                <a:srgbClr val="FFFFFF"/>
              </a:solidFill>
              <a:latin typeface="Caveat Brush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AACD4A-E2D0-B40E-2835-AB31C2C8A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772"/>
            <a:ext cx="18288000" cy="85842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39" y="0"/>
            <a:ext cx="4953000" cy="5166374"/>
          </a:xfrm>
          <a:custGeom>
            <a:avLst/>
            <a:gdLst/>
            <a:ahLst/>
            <a:cxnLst/>
            <a:rect l="l" t="t" r="r" b="b"/>
            <a:pathLst>
              <a:path w="5539219" h="5143500">
                <a:moveTo>
                  <a:pt x="0" y="0"/>
                </a:moveTo>
                <a:lnTo>
                  <a:pt x="5539218" y="0"/>
                </a:lnTo>
                <a:lnTo>
                  <a:pt x="553921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36" r="-9135" b="-123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44600" y="4533900"/>
            <a:ext cx="4343400" cy="5753100"/>
          </a:xfrm>
          <a:custGeom>
            <a:avLst/>
            <a:gdLst/>
            <a:ahLst/>
            <a:cxnLst/>
            <a:rect l="l" t="t" r="r" b="b"/>
            <a:pathLst>
              <a:path w="4575634" h="5435849">
                <a:moveTo>
                  <a:pt x="0" y="0"/>
                </a:moveTo>
                <a:lnTo>
                  <a:pt x="4575634" y="0"/>
                </a:lnTo>
                <a:lnTo>
                  <a:pt x="4575634" y="5435849"/>
                </a:lnTo>
                <a:lnTo>
                  <a:pt x="0" y="5435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29" t="-6954" r="-51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973263" y="-114300"/>
            <a:ext cx="10341473" cy="21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9"/>
              </a:lnSpc>
            </a:pPr>
            <a:r>
              <a:rPr lang="en-US" sz="6206">
                <a:solidFill>
                  <a:srgbClr val="FFFFFF"/>
                </a:solidFill>
                <a:latin typeface="Caveat Brush"/>
              </a:rPr>
              <a:t>USER </a:t>
            </a:r>
          </a:p>
          <a:p>
            <a:pPr algn="ctr">
              <a:lnSpc>
                <a:spcPts val="8689"/>
              </a:lnSpc>
            </a:pPr>
            <a:r>
              <a:rPr lang="en-US" sz="6206">
                <a:solidFill>
                  <a:srgbClr val="FFFFFF"/>
                </a:solidFill>
                <a:latin typeface="Caveat Brush"/>
              </a:rPr>
              <a:t>AUTHENTICATION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6219" y="2221370"/>
            <a:ext cx="15607206" cy="8414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9"/>
              </a:lnSpc>
            </a:pPr>
            <a:r>
              <a:rPr lang="en-US" sz="5256" dirty="0">
                <a:solidFill>
                  <a:srgbClr val="FFFFFF"/>
                </a:solidFill>
                <a:latin typeface="Caveat Brush"/>
              </a:rPr>
              <a:t>        There is login page in which when</a:t>
            </a:r>
          </a:p>
          <a:p>
            <a:pPr algn="ctr">
              <a:lnSpc>
                <a:spcPts val="7359"/>
              </a:lnSpc>
            </a:pPr>
            <a:r>
              <a:rPr lang="en-US" sz="5256" dirty="0">
                <a:solidFill>
                  <a:srgbClr val="FFFFFF"/>
                </a:solidFill>
                <a:latin typeface="Caveat Brush"/>
              </a:rPr>
              <a:t>            we enter email and password it ask’s </a:t>
            </a:r>
          </a:p>
          <a:p>
            <a:pPr algn="ctr">
              <a:lnSpc>
                <a:spcPts val="7534"/>
              </a:lnSpc>
            </a:pPr>
            <a:r>
              <a:rPr lang="en-US" sz="5381" dirty="0">
                <a:solidFill>
                  <a:srgbClr val="FFFFFF"/>
                </a:solidFill>
                <a:latin typeface="Caveat Brush"/>
              </a:rPr>
              <a:t>         for registered email id .</a:t>
            </a:r>
          </a:p>
          <a:p>
            <a:pPr algn="ctr">
              <a:lnSpc>
                <a:spcPts val="7219"/>
              </a:lnSpc>
            </a:pPr>
            <a:r>
              <a:rPr lang="en-US" sz="5156" dirty="0">
                <a:solidFill>
                  <a:srgbClr val="FFFFFF"/>
                </a:solidFill>
                <a:latin typeface="Caveat Brush"/>
              </a:rPr>
              <a:t>      You have to go on Register page for creating</a:t>
            </a:r>
          </a:p>
          <a:p>
            <a:pPr algn="ctr">
              <a:lnSpc>
                <a:spcPts val="7359"/>
              </a:lnSpc>
            </a:pPr>
            <a:r>
              <a:rPr lang="en-US" sz="5256" dirty="0">
                <a:solidFill>
                  <a:srgbClr val="FFFFFF"/>
                </a:solidFill>
                <a:latin typeface="Caveat Brush"/>
              </a:rPr>
              <a:t>     your account by entering your credentials</a:t>
            </a:r>
          </a:p>
          <a:p>
            <a:pPr algn="ctr">
              <a:lnSpc>
                <a:spcPts val="7359"/>
              </a:lnSpc>
            </a:pPr>
            <a:r>
              <a:rPr lang="en-US" sz="5256" dirty="0">
                <a:solidFill>
                  <a:srgbClr val="FFFFFF"/>
                </a:solidFill>
                <a:latin typeface="Caveat Brush"/>
              </a:rPr>
              <a:t>     in it. </a:t>
            </a:r>
          </a:p>
          <a:p>
            <a:pPr algn="ctr">
              <a:lnSpc>
                <a:spcPts val="7359"/>
              </a:lnSpc>
            </a:pPr>
            <a:r>
              <a:rPr lang="en-US" sz="5256" dirty="0">
                <a:solidFill>
                  <a:srgbClr val="FFFFFF"/>
                </a:solidFill>
                <a:latin typeface="Caveat Brush"/>
              </a:rPr>
              <a:t>         After Registering account you can login </a:t>
            </a:r>
          </a:p>
          <a:p>
            <a:pPr algn="ctr">
              <a:lnSpc>
                <a:spcPts val="7534"/>
              </a:lnSpc>
            </a:pPr>
            <a:r>
              <a:rPr lang="en-US" sz="5381" dirty="0">
                <a:solidFill>
                  <a:srgbClr val="FFFFFF"/>
                </a:solidFill>
                <a:latin typeface="Caveat Brush"/>
              </a:rPr>
              <a:t>     into the </a:t>
            </a:r>
            <a:r>
              <a:rPr lang="en-US" sz="5381" dirty="0" err="1">
                <a:solidFill>
                  <a:srgbClr val="FFFFFF"/>
                </a:solidFill>
                <a:latin typeface="Caveat Brush"/>
              </a:rPr>
              <a:t>Starflix</a:t>
            </a:r>
            <a:r>
              <a:rPr lang="en-US" sz="5381" dirty="0">
                <a:solidFill>
                  <a:srgbClr val="FFFFFF"/>
                </a:solidFill>
                <a:latin typeface="Caveat Brush"/>
              </a:rPr>
              <a:t> </a:t>
            </a:r>
          </a:p>
          <a:p>
            <a:pPr algn="ctr">
              <a:lnSpc>
                <a:spcPts val="6485"/>
              </a:lnSpc>
            </a:pPr>
            <a:endParaRPr lang="en-US" sz="5381" dirty="0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712366" y="361098"/>
            <a:ext cx="3789680" cy="856395"/>
          </a:xfrm>
          <a:custGeom>
            <a:avLst/>
            <a:gdLst/>
            <a:ahLst/>
            <a:cxnLst/>
            <a:rect l="l" t="t" r="r" b="b"/>
            <a:pathLst>
              <a:path w="3789680" h="856395">
                <a:moveTo>
                  <a:pt x="0" y="0"/>
                </a:moveTo>
                <a:lnTo>
                  <a:pt x="3789680" y="0"/>
                </a:lnTo>
                <a:lnTo>
                  <a:pt x="3789680" y="856395"/>
                </a:lnTo>
                <a:lnTo>
                  <a:pt x="0" y="856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1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733800" y="0"/>
            <a:ext cx="10134599" cy="112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35"/>
              </a:lnSpc>
              <a:spcBef>
                <a:spcPct val="0"/>
              </a:spcBef>
            </a:pPr>
            <a:r>
              <a:rPr lang="en-US" sz="6597" dirty="0">
                <a:solidFill>
                  <a:srgbClr val="FFFFFF"/>
                </a:solidFill>
                <a:latin typeface="Caveat Brush"/>
              </a:rPr>
              <a:t>Overview of  movies page</a:t>
            </a:r>
          </a:p>
        </p:txBody>
      </p:sp>
      <p:sp>
        <p:nvSpPr>
          <p:cNvPr id="4" name="Freeform 4"/>
          <p:cNvSpPr/>
          <p:nvPr/>
        </p:nvSpPr>
        <p:spPr>
          <a:xfrm>
            <a:off x="14204575" y="172305"/>
            <a:ext cx="3789680" cy="856395"/>
          </a:xfrm>
          <a:custGeom>
            <a:avLst/>
            <a:gdLst/>
            <a:ahLst/>
            <a:cxnLst/>
            <a:rect l="l" t="t" r="r" b="b"/>
            <a:pathLst>
              <a:path w="3789680" h="856395">
                <a:moveTo>
                  <a:pt x="0" y="0"/>
                </a:moveTo>
                <a:lnTo>
                  <a:pt x="3789679" y="0"/>
                </a:lnTo>
                <a:lnTo>
                  <a:pt x="3789679" y="856395"/>
                </a:lnTo>
                <a:lnTo>
                  <a:pt x="0" y="856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18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2ACCC-E2E3-9B1B-02E8-AF5E9B0C5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1"/>
            <a:ext cx="18288000" cy="8724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171339" y="140045"/>
            <a:ext cx="7312360" cy="112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5"/>
              </a:lnSpc>
              <a:spcBef>
                <a:spcPct val="0"/>
              </a:spcBef>
            </a:pPr>
            <a:r>
              <a:rPr lang="en-US" sz="6597" dirty="0">
                <a:solidFill>
                  <a:srgbClr val="FFFFFF"/>
                </a:solidFill>
                <a:latin typeface="Caveat Brush"/>
              </a:rPr>
              <a:t>Overview of  series page</a:t>
            </a:r>
          </a:p>
        </p:txBody>
      </p:sp>
      <p:sp>
        <p:nvSpPr>
          <p:cNvPr id="4" name="Freeform 4"/>
          <p:cNvSpPr/>
          <p:nvPr/>
        </p:nvSpPr>
        <p:spPr>
          <a:xfrm>
            <a:off x="14278406" y="172305"/>
            <a:ext cx="3789680" cy="856395"/>
          </a:xfrm>
          <a:custGeom>
            <a:avLst/>
            <a:gdLst/>
            <a:ahLst/>
            <a:cxnLst/>
            <a:rect l="l" t="t" r="r" b="b"/>
            <a:pathLst>
              <a:path w="3789680" h="856395">
                <a:moveTo>
                  <a:pt x="0" y="0"/>
                </a:moveTo>
                <a:lnTo>
                  <a:pt x="3789680" y="0"/>
                </a:lnTo>
                <a:lnTo>
                  <a:pt x="3789680" y="856395"/>
                </a:lnTo>
                <a:lnTo>
                  <a:pt x="0" y="856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18"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F047BA-F953-C2D9-EE36-DE83AFC83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38301"/>
            <a:ext cx="18288000" cy="87436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474</Words>
  <Application>Microsoft Office PowerPoint</Application>
  <PresentationFormat>Custom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Caveat Brush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Database Group Project</dc:title>
  <dc:creator>hp</dc:creator>
  <cp:lastModifiedBy>MUGDHA JAIN</cp:lastModifiedBy>
  <cp:revision>5</cp:revision>
  <dcterms:created xsi:type="dcterms:W3CDTF">2006-08-16T00:00:00Z</dcterms:created>
  <dcterms:modified xsi:type="dcterms:W3CDTF">2024-03-15T15:08:15Z</dcterms:modified>
  <dc:identifier>DAF_F5C7fOU</dc:identifier>
</cp:coreProperties>
</file>